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269" r:id="rId1"/>
  </p:sldMasterIdLst>
  <p:notesMasterIdLst>
    <p:notesMasterId r:id="rId6"/>
  </p:notesMasterIdLst>
  <p:handoutMasterIdLst>
    <p:handoutMasterId r:id="rId7"/>
  </p:handoutMasterIdLst>
  <p:sldIdLst>
    <p:sldId id="446" r:id="rId2"/>
    <p:sldId id="447" r:id="rId3"/>
    <p:sldId id="459" r:id="rId4"/>
    <p:sldId id="461" r:id="rId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51" autoAdjust="0"/>
    <p:restoredTop sz="96521" autoAdjust="0"/>
  </p:normalViewPr>
  <p:slideViewPr>
    <p:cSldViewPr snapToGrid="0">
      <p:cViewPr varScale="1">
        <p:scale>
          <a:sx n="84" d="100"/>
          <a:sy n="84" d="100"/>
        </p:scale>
        <p:origin x="734"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Arial" charset="0"/>
              </a:defRPr>
            </a:lvl1pPr>
          </a:lstStyle>
          <a:p>
            <a:pPr>
              <a:defRPr/>
            </a:pPr>
            <a:endParaRPr lang="zh-CN" altLang="zh-CN"/>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Arial" charset="0"/>
              </a:defRPr>
            </a:lvl1pPr>
          </a:lstStyle>
          <a:p>
            <a:pPr>
              <a:defRPr/>
            </a:pPr>
            <a:endParaRPr lang="zh-CN" altLang="zh-CN"/>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Arial" charset="0"/>
              </a:defRPr>
            </a:lvl1pPr>
          </a:lstStyle>
          <a:p>
            <a:pPr>
              <a:defRPr/>
            </a:pPr>
            <a:endParaRPr lang="zh-CN" altLang="zh-CN"/>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cs typeface="Arial" charset="0"/>
              </a:defRPr>
            </a:lvl1pPr>
          </a:lstStyle>
          <a:p>
            <a:pPr>
              <a:defRPr/>
            </a:pPr>
            <a:fld id="{9F8B6CD9-282A-461A-917E-2B8D02AC339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Arial" charset="0"/>
              </a:defRPr>
            </a:lvl1pPr>
          </a:lstStyle>
          <a:p>
            <a:pPr>
              <a:defRPr/>
            </a:pPr>
            <a:endParaRPr lang="zh-CN" altLang="zh-CN"/>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Arial" charset="0"/>
              </a:defRPr>
            </a:lvl1pPr>
          </a:lstStyle>
          <a:p>
            <a:pPr>
              <a:defRPr/>
            </a:pPr>
            <a:endParaRPr lang="zh-CN" altLang="zh-CN"/>
          </a:p>
        </p:txBody>
      </p:sp>
      <p:sp>
        <p:nvSpPr>
          <p:cNvPr id="30724"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Arial" charset="0"/>
              </a:defRPr>
            </a:lvl1pPr>
          </a:lstStyle>
          <a:p>
            <a:pPr>
              <a:defRPr/>
            </a:pPr>
            <a:endParaRPr lang="zh-CN" altLang="zh-CN"/>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cs typeface="Arial" charset="0"/>
              </a:defRPr>
            </a:lvl1pPr>
          </a:lstStyle>
          <a:p>
            <a:pPr>
              <a:defRPr/>
            </a:pPr>
            <a:fld id="{517774BF-2A72-4BDF-A9FE-FE68E0F5514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p:spPr>
      </p:sp>
      <p:sp>
        <p:nvSpPr>
          <p:cNvPr id="31747" name="备注占位符 2"/>
          <p:cNvSpPr>
            <a:spLocks noGrp="1"/>
          </p:cNvSpPr>
          <p:nvPr>
            <p:ph type="body" idx="1"/>
          </p:nvPr>
        </p:nvSpPr>
        <p:spPr>
          <a:noFill/>
          <a:ln/>
        </p:spPr>
        <p:txBody>
          <a:bodyPr/>
          <a:lstStyle/>
          <a:p>
            <a:r>
              <a:rPr lang="zh-CN" altLang="en-US"/>
              <a:t>后面加一页立项列表。</a:t>
            </a:r>
          </a:p>
        </p:txBody>
      </p:sp>
      <p:sp>
        <p:nvSpPr>
          <p:cNvPr id="31748" name="灯片编号占位符 3"/>
          <p:cNvSpPr>
            <a:spLocks noGrp="1"/>
          </p:cNvSpPr>
          <p:nvPr>
            <p:ph type="sldNum" sz="quarter" idx="5"/>
          </p:nvPr>
        </p:nvSpPr>
        <p:spPr>
          <a:noFill/>
        </p:spPr>
        <p:txBody>
          <a:bodyPr/>
          <a:lstStyle/>
          <a:p>
            <a:fld id="{048F3E5F-1522-41D2-96BE-07A05377DCDB}" type="slidenum">
              <a:rPr lang="en-GB" altLang="en-US" smtClean="0"/>
              <a:pPr/>
              <a:t>2</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RAN three categories…..</a:t>
            </a:r>
          </a:p>
        </p:txBody>
      </p:sp>
      <p:sp>
        <p:nvSpPr>
          <p:cNvPr id="4" name="灯片编号占位符 3"/>
          <p:cNvSpPr>
            <a:spLocks noGrp="1"/>
          </p:cNvSpPr>
          <p:nvPr>
            <p:ph type="sldNum" sz="quarter" idx="10"/>
          </p:nvPr>
        </p:nvSpPr>
        <p:spPr/>
        <p:txBody>
          <a:bodyPr/>
          <a:lstStyle/>
          <a:p>
            <a:pPr>
              <a:defRPr/>
            </a:pPr>
            <a:fld id="{517774BF-2A72-4BDF-A9FE-FE68E0F5514F}" type="slidenum">
              <a:rPr lang="en-GB" altLang="en-US" smtClean="0"/>
              <a:pPr>
                <a:defRPr/>
              </a:pPr>
              <a:t>3</a:t>
            </a:fld>
            <a:endParaRPr lang="en-GB" altLang="en-US"/>
          </a:p>
        </p:txBody>
      </p:sp>
    </p:spTree>
    <p:extLst>
      <p:ext uri="{BB962C8B-B14F-4D97-AF65-F5344CB8AC3E}">
        <p14:creationId xmlns:p14="http://schemas.microsoft.com/office/powerpoint/2010/main" val="2192079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517774BF-2A72-4BDF-A9FE-FE68E0F5514F}" type="slidenum">
              <a:rPr lang="en-GB" altLang="en-US" smtClean="0"/>
              <a:pPr>
                <a:defRPr/>
              </a:pPr>
              <a:t>4</a:t>
            </a:fld>
            <a:endParaRPr lang="en-GB" altLang="en-US"/>
          </a:p>
        </p:txBody>
      </p:sp>
    </p:spTree>
    <p:extLst>
      <p:ext uri="{BB962C8B-B14F-4D97-AF65-F5344CB8AC3E}">
        <p14:creationId xmlns:p14="http://schemas.microsoft.com/office/powerpoint/2010/main" val="3967021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0706100" y="6188075"/>
            <a:ext cx="987425" cy="214313"/>
          </a:xfrm>
          <a:prstGeom prst="rect">
            <a:avLst/>
          </a:prstGeom>
          <a:noFill/>
          <a:ln>
            <a:noFill/>
          </a:ln>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a:t>
            </a:r>
            <a:r>
              <a:rPr lang="en-GB" altLang="en-US" sz="800">
                <a:ln w="0"/>
                <a:latin typeface="Calibri" panose="020F0502020204030204" pitchFamily="34" charset="0"/>
              </a:rPr>
              <a:t>3GPP 2021</a:t>
            </a:r>
            <a:endParaRPr lang="en-GB" altLang="en-US" sz="800" dirty="0">
              <a:ln w="0"/>
              <a:latin typeface="Calibri" panose="020F0502020204030204" pitchFamily="34" charset="0"/>
            </a:endParaRPr>
          </a:p>
        </p:txBody>
      </p:sp>
      <p:sp>
        <p:nvSpPr>
          <p:cNvPr id="11" name="Rectangle 12"/>
          <p:cNvSpPr>
            <a:spLocks noChangeArrowheads="1"/>
          </p:cNvSpPr>
          <p:nvPr userDrawn="1"/>
        </p:nvSpPr>
        <p:spPr bwMode="auto">
          <a:xfrm>
            <a:off x="117475" y="6372225"/>
            <a:ext cx="2928938" cy="276225"/>
          </a:xfrm>
          <a:prstGeom prst="rect">
            <a:avLst/>
          </a:prstGeom>
          <a:noFill/>
          <a:ln>
            <a:noFill/>
          </a:ln>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a:ln w="0"/>
                <a:latin typeface="Calibri" panose="020F0502020204030204" pitchFamily="34" charset="0"/>
              </a:rPr>
              <a:t>3GPP SA Rel-18 Workshop, September 2021</a:t>
            </a:r>
            <a:endParaRPr lang="en-GB" altLang="en-US" sz="1200" dirty="0">
              <a:ln w="0"/>
              <a:latin typeface="Calibri" panose="020F0502020204030204" pitchFamily="34" charset="0"/>
            </a:endParaRPr>
          </a:p>
        </p:txBody>
      </p:sp>
      <p:pic>
        <p:nvPicPr>
          <p:cNvPr id="1032" name="Picture 1"/>
          <p:cNvPicPr>
            <a:picLocks noChangeAspect="1"/>
          </p:cNvPicPr>
          <p:nvPr userDrawn="1"/>
        </p:nvPicPr>
        <p:blipFill>
          <a:blip r:embed="rId4" cstate="print"/>
          <a:srcRect/>
          <a:stretch>
            <a:fillRect/>
          </a:stretch>
        </p:blipFill>
        <p:spPr bwMode="auto">
          <a:xfrm>
            <a:off x="9867900" y="476250"/>
            <a:ext cx="1408113" cy="819150"/>
          </a:xfrm>
          <a:prstGeom prst="rect">
            <a:avLst/>
          </a:prstGeom>
          <a:noFill/>
          <a:ln w="9525">
            <a:noFill/>
            <a:miter lim="800000"/>
            <a:headEnd/>
            <a:tailEnd/>
          </a:ln>
        </p:spPr>
      </p:pic>
      <p:sp>
        <p:nvSpPr>
          <p:cNvPr id="1034" name="TextBox 2"/>
          <p:cNvSpPr txBox="1">
            <a:spLocks noChangeArrowheads="1"/>
          </p:cNvSpPr>
          <p:nvPr userDrawn="1"/>
        </p:nvSpPr>
        <p:spPr bwMode="auto">
          <a:xfrm>
            <a:off x="11495088" y="6351588"/>
            <a:ext cx="396875" cy="306387"/>
          </a:xfrm>
          <a:prstGeom prst="rect">
            <a:avLst/>
          </a:prstGeom>
          <a:noFill/>
          <a:ln>
            <a:noFill/>
          </a:ln>
          <a:extLst/>
        </p:spPr>
        <p:txBody>
          <a:bodyPr wrap="none">
            <a:spAutoFit/>
          </a:bodyPr>
          <a:lstStyle/>
          <a:p>
            <a:pPr>
              <a:defRPr/>
            </a:pPr>
            <a:fld id="{8EA5DE2F-821E-422F-AD64-9A5082ABE980}" type="slidenum">
              <a:rPr lang="en-GB" altLang="en-US" sz="1400">
                <a:latin typeface="Calibri" pitchFamily="34" charset="0"/>
              </a:rPr>
              <a:pPr>
                <a:defRPr/>
              </a:pPr>
              <a:t>‹#›</a:t>
            </a:fld>
            <a:endParaRPr lang="en-GB" altLang="en-US" sz="1400">
              <a:latin typeface="Calibri" pitchFamily="34" charset="0"/>
            </a:endParaRPr>
          </a:p>
        </p:txBody>
      </p:sp>
      <p:sp>
        <p:nvSpPr>
          <p:cNvPr id="10" name="矩形 9"/>
          <p:cNvSpPr/>
          <p:nvPr userDrawn="1"/>
        </p:nvSpPr>
        <p:spPr>
          <a:xfrm>
            <a:off x="197223" y="183340"/>
            <a:ext cx="11994777" cy="538609"/>
          </a:xfrm>
          <a:prstGeom prst="rect">
            <a:avLst/>
          </a:prstGeom>
        </p:spPr>
        <p:txBody>
          <a:bodyPr wrap="square">
            <a:spAutoFit/>
          </a:bodyPr>
          <a:lstStyle/>
          <a:p>
            <a:pPr>
              <a:spcAft>
                <a:spcPts val="0"/>
              </a:spcAft>
              <a:tabLst>
                <a:tab pos="6120130" algn="r"/>
              </a:tabLst>
            </a:pPr>
            <a:r>
              <a:rPr lang="en-GB" sz="1800" b="1" dirty="0" smtClean="0">
                <a:effectLst/>
                <a:latin typeface="Arial" panose="020B0604020202020204" pitchFamily="34" charset="0"/>
                <a:ea typeface="Arial Unicode MS" panose="020B0604020202020204" pitchFamily="34" charset="-122"/>
                <a:cs typeface="Arial" panose="020B0604020202020204" pitchFamily="34" charset="0"/>
              </a:rPr>
              <a:t>3GPP TSG-SA #93E e-meeting </a:t>
            </a:r>
            <a:r>
              <a:rPr lang="en-GB" sz="1800" b="1" dirty="0" err="1" smtClean="0">
                <a:effectLst/>
                <a:latin typeface="Arial" panose="020B0604020202020204" pitchFamily="34" charset="0"/>
                <a:ea typeface="Arial Unicode MS" panose="020B0604020202020204" pitchFamily="34" charset="-122"/>
                <a:cs typeface="Arial" panose="020B0604020202020204" pitchFamily="34" charset="0"/>
              </a:rPr>
              <a:t>Elbonia</a:t>
            </a:r>
            <a:r>
              <a:rPr lang="en-GB" sz="1800" b="1" dirty="0" smtClean="0">
                <a:effectLst/>
                <a:latin typeface="Arial" panose="020B0604020202020204" pitchFamily="34" charset="0"/>
                <a:ea typeface="Arial Unicode MS" panose="020B0604020202020204" pitchFamily="34" charset="-122"/>
                <a:cs typeface="Arial" panose="020B0604020202020204" pitchFamily="34" charset="0"/>
              </a:rPr>
              <a:t>, 14 – 20 September 2021 </a:t>
            </a:r>
            <a:r>
              <a:rPr lang="en-GB" sz="1800" b="1" dirty="0" smtClean="0">
                <a:effectLst/>
                <a:latin typeface="Arial" panose="020B0604020202020204" pitchFamily="34" charset="0"/>
                <a:ea typeface="Arial Unicode MS" panose="020B0604020202020204" pitchFamily="34" charset="-122"/>
                <a:cs typeface="Arial" panose="020B0604020202020204" pitchFamily="34" charset="0"/>
              </a:rPr>
              <a:t>	SP-210638</a:t>
            </a:r>
            <a:endParaRPr lang="en-US" sz="1100" b="1" dirty="0" smtClean="0">
              <a:effectLst/>
              <a:latin typeface="Arial" panose="020B0604020202020204" pitchFamily="34" charset="0"/>
              <a:ea typeface="Malgun Gothic" panose="020B0503020000020004" pitchFamily="34" charset="-127"/>
              <a:cs typeface="Times New Roman" panose="02020603050405020304" pitchFamily="18" charset="0"/>
            </a:endParaRPr>
          </a:p>
          <a:p>
            <a:pPr>
              <a:spcAft>
                <a:spcPts val="0"/>
              </a:spcAft>
              <a:tabLst>
                <a:tab pos="6120130" algn="r"/>
              </a:tabLst>
            </a:pPr>
            <a:r>
              <a:rPr lang="en-GB" sz="1100" b="1" dirty="0" smtClean="0">
                <a:effectLst/>
                <a:latin typeface="Arial" panose="020B0604020202020204" pitchFamily="34" charset="0"/>
                <a:ea typeface="Arial Unicode MS" panose="020B0604020202020204" pitchFamily="34" charset="-122"/>
                <a:cs typeface="Arial" panose="020B0604020202020204" pitchFamily="34" charset="0"/>
              </a:rPr>
              <a:t>	</a:t>
            </a:r>
            <a:endParaRPr lang="en-US" sz="1100" b="1" dirty="0">
              <a:effectLst/>
              <a:latin typeface="Arial" panose="020B0604020202020204" pitchFamily="34" charset="0"/>
              <a:ea typeface="Malgun Gothic" panose="020B0503020000020004" pitchFamily="34" charset="-127"/>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5334" r:id="rId1"/>
    <p:sldLayoutId id="2147485335" r:id="rId2"/>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909637" y="2103120"/>
            <a:ext cx="10702925" cy="901699"/>
          </a:xfrm>
        </p:spPr>
        <p:txBody>
          <a:bodyPr/>
          <a:lstStyle/>
          <a:p>
            <a:r>
              <a:rPr lang="en-US" altLang="zh-CN" sz="4800" dirty="0"/>
              <a:t>Operator Input on 5G Rel-18 SA Workshop</a:t>
            </a:r>
            <a:endParaRPr lang="en-US" altLang="zh-CN" sz="4800" dirty="0">
              <a:solidFill>
                <a:srgbClr val="FF0000"/>
              </a:solidFill>
            </a:endParaRPr>
          </a:p>
        </p:txBody>
      </p:sp>
      <p:sp>
        <p:nvSpPr>
          <p:cNvPr id="16387" name="Subtitle 2"/>
          <p:cNvSpPr>
            <a:spLocks noGrp="1"/>
          </p:cNvSpPr>
          <p:nvPr>
            <p:ph type="subTitle" idx="1"/>
          </p:nvPr>
        </p:nvSpPr>
        <p:spPr>
          <a:xfrm>
            <a:off x="0" y="3548761"/>
            <a:ext cx="12004740" cy="1655763"/>
          </a:xfrm>
        </p:spPr>
        <p:txBody>
          <a:bodyPr/>
          <a:lstStyle/>
          <a:p>
            <a:r>
              <a:rPr lang="en-US" altLang="zh-CN" dirty="0" smtClean="0"/>
              <a:t>AT&amp;T</a:t>
            </a:r>
            <a:r>
              <a:rPr lang="en-US" altLang="zh-CN" dirty="0"/>
              <a:t>, Charter Communications, China Mobile, Deutsche </a:t>
            </a:r>
            <a:r>
              <a:rPr lang="en-US" altLang="zh-CN" dirty="0" smtClean="0"/>
              <a:t>Telekom, </a:t>
            </a:r>
            <a:r>
              <a:rPr lang="en-US" altLang="zh-CN" dirty="0" smtClean="0"/>
              <a:t>Orange,</a:t>
            </a:r>
            <a:r>
              <a:rPr lang="en-US" dirty="0"/>
              <a:t> </a:t>
            </a:r>
            <a:r>
              <a:rPr lang="en-US" dirty="0" smtClean="0"/>
              <a:t>SK Telecom, </a:t>
            </a:r>
          </a:p>
          <a:p>
            <a:r>
              <a:rPr lang="en-US" dirty="0" smtClean="0"/>
              <a:t>Telecom </a:t>
            </a:r>
            <a:r>
              <a:rPr lang="en-US" dirty="0"/>
              <a:t>Italia</a:t>
            </a:r>
            <a:r>
              <a:rPr lang="en-US" dirty="0" smtClean="0"/>
              <a:t>,</a:t>
            </a:r>
            <a:r>
              <a:rPr lang="en-US" altLang="zh-CN" dirty="0" smtClean="0"/>
              <a:t> </a:t>
            </a:r>
            <a:r>
              <a:rPr lang="en-US" dirty="0" smtClean="0"/>
              <a:t>Telefonica, </a:t>
            </a:r>
            <a:r>
              <a:rPr lang="en-US" dirty="0" err="1" smtClean="0"/>
              <a:t>Telia</a:t>
            </a:r>
            <a:r>
              <a:rPr lang="en-US" dirty="0" smtClean="0"/>
              <a:t> </a:t>
            </a:r>
            <a:r>
              <a:rPr lang="en-US" dirty="0"/>
              <a:t>Company, </a:t>
            </a:r>
            <a:r>
              <a:rPr lang="en-AU" dirty="0"/>
              <a:t>Telstra, </a:t>
            </a:r>
            <a:r>
              <a:rPr lang="en-US" altLang="zh-CN" dirty="0"/>
              <a:t>T-Mobile USA, </a:t>
            </a:r>
            <a:r>
              <a:rPr lang="en-US" altLang="zh-CN" dirty="0" smtClean="0"/>
              <a:t>Verizon</a:t>
            </a:r>
            <a:r>
              <a:rPr lang="en-US" altLang="zh-CN" dirty="0" smtClean="0"/>
              <a:t>, Vodafone</a:t>
            </a:r>
            <a:endParaRPr lang="en-US" altLang="zh-CN" dirty="0" smtClean="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74650"/>
            <a:ext cx="10515600" cy="1325563"/>
          </a:xfrm>
        </p:spPr>
        <p:txBody>
          <a:bodyPr/>
          <a:lstStyle/>
          <a:p>
            <a:r>
              <a:rPr lang="en-US" altLang="en-US" dirty="0"/>
              <a:t>R18 Time Plan Consideration</a:t>
            </a:r>
          </a:p>
        </p:txBody>
      </p:sp>
      <p:sp>
        <p:nvSpPr>
          <p:cNvPr id="18435" name="Content Placeholder 2"/>
          <p:cNvSpPr>
            <a:spLocks noGrp="1"/>
          </p:cNvSpPr>
          <p:nvPr>
            <p:ph idx="1"/>
          </p:nvPr>
        </p:nvSpPr>
        <p:spPr>
          <a:xfrm>
            <a:off x="116732" y="5422901"/>
            <a:ext cx="11848289" cy="1319730"/>
          </a:xfrm>
        </p:spPr>
        <p:txBody>
          <a:bodyPr/>
          <a:lstStyle/>
          <a:p>
            <a:pPr marL="447675" indent="-447675">
              <a:lnSpc>
                <a:spcPct val="100000"/>
              </a:lnSpc>
              <a:spcBef>
                <a:spcPts val="600"/>
              </a:spcBef>
            </a:pPr>
            <a:r>
              <a:rPr lang="en-US" altLang="zh-CN" sz="2200" b="1" dirty="0">
                <a:solidFill>
                  <a:srgbClr val="FF0000"/>
                </a:solidFill>
              </a:rPr>
              <a:t>Proposal 2: SA1 need not spend time on R19 until 1Q22 to align schedule with other WGs</a:t>
            </a:r>
          </a:p>
          <a:p>
            <a:pPr marL="447675" lvl="0" indent="-447675">
              <a:lnSpc>
                <a:spcPct val="100000"/>
              </a:lnSpc>
              <a:spcBef>
                <a:spcPts val="600"/>
              </a:spcBef>
            </a:pPr>
            <a:r>
              <a:rPr lang="en-US" altLang="zh-CN" sz="2200" b="1" dirty="0">
                <a:solidFill>
                  <a:srgbClr val="FF0000"/>
                </a:solidFill>
              </a:rPr>
              <a:t>Observation: SA2 only gets 12 months for R18! Stage 3 may need to start parallel with Stage 2.</a:t>
            </a:r>
          </a:p>
        </p:txBody>
      </p:sp>
      <p:cxnSp>
        <p:nvCxnSpPr>
          <p:cNvPr id="101" name="直接箭头连接符 100"/>
          <p:cNvCxnSpPr/>
          <p:nvPr/>
        </p:nvCxnSpPr>
        <p:spPr>
          <a:xfrm flipH="1" flipV="1">
            <a:off x="1725169" y="4564936"/>
            <a:ext cx="3445163" cy="15569"/>
          </a:xfrm>
          <a:prstGeom prst="straightConnector1">
            <a:avLst/>
          </a:prstGeom>
          <a:ln w="38100">
            <a:solidFill>
              <a:srgbClr val="C00000"/>
            </a:solidFill>
            <a:prstDash val="solid"/>
            <a:headEnd type="stealth" w="med" len="med"/>
            <a:tailEnd type="diamond" w="med" len="med"/>
          </a:ln>
        </p:spPr>
        <p:style>
          <a:lnRef idx="1">
            <a:schemeClr val="accent1"/>
          </a:lnRef>
          <a:fillRef idx="0">
            <a:schemeClr val="accent1"/>
          </a:fillRef>
          <a:effectRef idx="0">
            <a:schemeClr val="accent1"/>
          </a:effectRef>
          <a:fontRef idx="minor">
            <a:schemeClr val="tx1"/>
          </a:fontRef>
        </p:style>
      </p:cxnSp>
      <p:graphicFrame>
        <p:nvGraphicFramePr>
          <p:cNvPr id="121" name="表格 120"/>
          <p:cNvGraphicFramePr>
            <a:graphicFrameLocks noGrp="1"/>
          </p:cNvGraphicFramePr>
          <p:nvPr>
            <p:extLst>
              <p:ext uri="{D42A27DB-BD31-4B8C-83A1-F6EECF244321}">
                <p14:modId xmlns:p14="http://schemas.microsoft.com/office/powerpoint/2010/main" val="4091658872"/>
              </p:ext>
            </p:extLst>
          </p:nvPr>
        </p:nvGraphicFramePr>
        <p:xfrm>
          <a:off x="691148" y="3867910"/>
          <a:ext cx="10025620" cy="582930"/>
        </p:xfrm>
        <a:graphic>
          <a:graphicData uri="http://schemas.openxmlformats.org/drawingml/2006/table">
            <a:tbl>
              <a:tblPr firstRow="1" bandRow="1">
                <a:tableStyleId>{5C22544A-7EE6-4342-B048-85BDC9FD1C3A}</a:tableStyleId>
              </a:tblPr>
              <a:tblGrid>
                <a:gridCol w="501281">
                  <a:extLst>
                    <a:ext uri="{9D8B030D-6E8A-4147-A177-3AD203B41FA5}">
                      <a16:colId xmlns:a16="http://schemas.microsoft.com/office/drawing/2014/main" val="20008"/>
                    </a:ext>
                  </a:extLst>
                </a:gridCol>
                <a:gridCol w="501281">
                  <a:extLst>
                    <a:ext uri="{9D8B030D-6E8A-4147-A177-3AD203B41FA5}">
                      <a16:colId xmlns:a16="http://schemas.microsoft.com/office/drawing/2014/main" val="20009"/>
                    </a:ext>
                  </a:extLst>
                </a:gridCol>
                <a:gridCol w="501281">
                  <a:extLst>
                    <a:ext uri="{9D8B030D-6E8A-4147-A177-3AD203B41FA5}">
                      <a16:colId xmlns:a16="http://schemas.microsoft.com/office/drawing/2014/main" val="20010"/>
                    </a:ext>
                  </a:extLst>
                </a:gridCol>
                <a:gridCol w="501281">
                  <a:extLst>
                    <a:ext uri="{9D8B030D-6E8A-4147-A177-3AD203B41FA5}">
                      <a16:colId xmlns:a16="http://schemas.microsoft.com/office/drawing/2014/main" val="20011"/>
                    </a:ext>
                  </a:extLst>
                </a:gridCol>
                <a:gridCol w="501281">
                  <a:extLst>
                    <a:ext uri="{9D8B030D-6E8A-4147-A177-3AD203B41FA5}">
                      <a16:colId xmlns:a16="http://schemas.microsoft.com/office/drawing/2014/main" val="20012"/>
                    </a:ext>
                  </a:extLst>
                </a:gridCol>
                <a:gridCol w="501281">
                  <a:extLst>
                    <a:ext uri="{9D8B030D-6E8A-4147-A177-3AD203B41FA5}">
                      <a16:colId xmlns:a16="http://schemas.microsoft.com/office/drawing/2014/main" val="20013"/>
                    </a:ext>
                  </a:extLst>
                </a:gridCol>
                <a:gridCol w="501281">
                  <a:extLst>
                    <a:ext uri="{9D8B030D-6E8A-4147-A177-3AD203B41FA5}">
                      <a16:colId xmlns:a16="http://schemas.microsoft.com/office/drawing/2014/main" val="20014"/>
                    </a:ext>
                  </a:extLst>
                </a:gridCol>
                <a:gridCol w="462026">
                  <a:extLst>
                    <a:ext uri="{9D8B030D-6E8A-4147-A177-3AD203B41FA5}">
                      <a16:colId xmlns:a16="http://schemas.microsoft.com/office/drawing/2014/main" val="20015"/>
                    </a:ext>
                  </a:extLst>
                </a:gridCol>
                <a:gridCol w="540536">
                  <a:extLst>
                    <a:ext uri="{9D8B030D-6E8A-4147-A177-3AD203B41FA5}">
                      <a16:colId xmlns:a16="http://schemas.microsoft.com/office/drawing/2014/main" val="20016"/>
                    </a:ext>
                  </a:extLst>
                </a:gridCol>
                <a:gridCol w="501281">
                  <a:extLst>
                    <a:ext uri="{9D8B030D-6E8A-4147-A177-3AD203B41FA5}">
                      <a16:colId xmlns:a16="http://schemas.microsoft.com/office/drawing/2014/main" val="20017"/>
                    </a:ext>
                  </a:extLst>
                </a:gridCol>
                <a:gridCol w="501281">
                  <a:extLst>
                    <a:ext uri="{9D8B030D-6E8A-4147-A177-3AD203B41FA5}">
                      <a16:colId xmlns:a16="http://schemas.microsoft.com/office/drawing/2014/main" val="20018"/>
                    </a:ext>
                  </a:extLst>
                </a:gridCol>
                <a:gridCol w="501281">
                  <a:extLst>
                    <a:ext uri="{9D8B030D-6E8A-4147-A177-3AD203B41FA5}">
                      <a16:colId xmlns:a16="http://schemas.microsoft.com/office/drawing/2014/main" val="20019"/>
                    </a:ext>
                  </a:extLst>
                </a:gridCol>
                <a:gridCol w="501281">
                  <a:extLst>
                    <a:ext uri="{9D8B030D-6E8A-4147-A177-3AD203B41FA5}">
                      <a16:colId xmlns:a16="http://schemas.microsoft.com/office/drawing/2014/main" val="20020"/>
                    </a:ext>
                  </a:extLst>
                </a:gridCol>
                <a:gridCol w="501281">
                  <a:extLst>
                    <a:ext uri="{9D8B030D-6E8A-4147-A177-3AD203B41FA5}">
                      <a16:colId xmlns:a16="http://schemas.microsoft.com/office/drawing/2014/main" val="20021"/>
                    </a:ext>
                  </a:extLst>
                </a:gridCol>
                <a:gridCol w="501281">
                  <a:extLst>
                    <a:ext uri="{9D8B030D-6E8A-4147-A177-3AD203B41FA5}">
                      <a16:colId xmlns:a16="http://schemas.microsoft.com/office/drawing/2014/main" val="20022"/>
                    </a:ext>
                  </a:extLst>
                </a:gridCol>
                <a:gridCol w="501281">
                  <a:extLst>
                    <a:ext uri="{9D8B030D-6E8A-4147-A177-3AD203B41FA5}">
                      <a16:colId xmlns:a16="http://schemas.microsoft.com/office/drawing/2014/main" val="20023"/>
                    </a:ext>
                  </a:extLst>
                </a:gridCol>
                <a:gridCol w="501281">
                  <a:extLst>
                    <a:ext uri="{9D8B030D-6E8A-4147-A177-3AD203B41FA5}">
                      <a16:colId xmlns:a16="http://schemas.microsoft.com/office/drawing/2014/main" val="20024"/>
                    </a:ext>
                  </a:extLst>
                </a:gridCol>
                <a:gridCol w="501281">
                  <a:extLst>
                    <a:ext uri="{9D8B030D-6E8A-4147-A177-3AD203B41FA5}">
                      <a16:colId xmlns:a16="http://schemas.microsoft.com/office/drawing/2014/main" val="20025"/>
                    </a:ext>
                  </a:extLst>
                </a:gridCol>
                <a:gridCol w="501281">
                  <a:extLst>
                    <a:ext uri="{9D8B030D-6E8A-4147-A177-3AD203B41FA5}">
                      <a16:colId xmlns:a16="http://schemas.microsoft.com/office/drawing/2014/main" val="20026"/>
                    </a:ext>
                  </a:extLst>
                </a:gridCol>
                <a:gridCol w="501281">
                  <a:extLst>
                    <a:ext uri="{9D8B030D-6E8A-4147-A177-3AD203B41FA5}">
                      <a16:colId xmlns:a16="http://schemas.microsoft.com/office/drawing/2014/main" val="20027"/>
                    </a:ext>
                  </a:extLst>
                </a:gridCol>
              </a:tblGrid>
              <a:tr h="339090">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lt1"/>
                          </a:solidFill>
                          <a:latin typeface="微软雅黑" pitchFamily="34" charset="-122"/>
                          <a:ea typeface="微软雅黑" pitchFamily="34" charset="-122"/>
                          <a:cs typeface="+mn-cs"/>
                        </a:rPr>
                        <a:t>2020</a:t>
                      </a:r>
                      <a:endParaRPr lang="zh-CN" altLang="en-US" dirty="0">
                        <a:latin typeface="微软雅黑" pitchFamily="34" charset="-122"/>
                        <a:ea typeface="微软雅黑" pitchFamily="34" charset="-122"/>
                      </a:endParaRPr>
                    </a:p>
                  </a:txBody>
                  <a:tcPr/>
                </a:tc>
                <a:tc hMerge="1">
                  <a:txBody>
                    <a:bodyPr/>
                    <a:lstStyle/>
                    <a:p>
                      <a:endParaRPr lang="zh-CN" altLang="en-US">
                        <a:latin typeface="微软雅黑" pitchFamily="34" charset="-122"/>
                        <a:ea typeface="微软雅黑" pitchFamily="34" charset="-122"/>
                      </a:endParaRPr>
                    </a:p>
                  </a:txBody>
                  <a:tcPr/>
                </a:tc>
                <a:tc hMerge="1">
                  <a:txBody>
                    <a:bodyPr/>
                    <a:lstStyle/>
                    <a:p>
                      <a:endParaRPr lang="zh-CN" altLang="en-US">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lt1"/>
                          </a:solidFill>
                          <a:latin typeface="微软雅黑" pitchFamily="34" charset="-122"/>
                          <a:ea typeface="微软雅黑" pitchFamily="34" charset="-122"/>
                          <a:cs typeface="+mn-cs"/>
                        </a:rPr>
                        <a:t>2021</a:t>
                      </a: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lt1"/>
                          </a:solidFill>
                          <a:latin typeface="微软雅黑" pitchFamily="34" charset="-122"/>
                          <a:ea typeface="微软雅黑" pitchFamily="34" charset="-122"/>
                          <a:cs typeface="+mn-cs"/>
                        </a:rPr>
                        <a:t>2022</a:t>
                      </a: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lt1"/>
                          </a:solidFill>
                          <a:latin typeface="微软雅黑" pitchFamily="34" charset="-122"/>
                          <a:ea typeface="微软雅黑" pitchFamily="34" charset="-122"/>
                          <a:cs typeface="+mn-cs"/>
                        </a:rPr>
                        <a:t>2023</a:t>
                      </a: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hMerge="1">
                  <a:txBody>
                    <a:bodyPr/>
                    <a:lstStyle/>
                    <a:p>
                      <a:endParaRPr lang="zh-CN" altLang="en-US" dirty="0">
                        <a:latin typeface="微软雅黑" pitchFamily="34" charset="-122"/>
                        <a:ea typeface="微软雅黑" pitchFamily="34" charset="-122"/>
                      </a:endParaRPr>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lt1"/>
                          </a:solidFill>
                          <a:latin typeface="微软雅黑" pitchFamily="34" charset="-122"/>
                          <a:ea typeface="微软雅黑" pitchFamily="34" charset="-122"/>
                          <a:cs typeface="+mn-cs"/>
                        </a:rPr>
                        <a:t>2024</a:t>
                      </a: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kern="1200" dirty="0">
                        <a:solidFill>
                          <a:schemeClr val="lt1"/>
                        </a:solidFill>
                        <a:latin typeface="微软雅黑" pitchFamily="34" charset="-122"/>
                        <a:ea typeface="微软雅黑" pitchFamily="34" charset="-122"/>
                        <a:cs typeface="+mn-cs"/>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kern="1200" dirty="0">
                        <a:solidFill>
                          <a:schemeClr val="lt1"/>
                        </a:solidFill>
                        <a:latin typeface="微软雅黑" pitchFamily="34" charset="-122"/>
                        <a:ea typeface="微软雅黑" pitchFamily="34" charset="-122"/>
                        <a:cs typeface="+mn-cs"/>
                      </a:endParaRPr>
                    </a:p>
                  </a:txBody>
                  <a:tcPr/>
                </a:tc>
                <a:extLst>
                  <a:ext uri="{0D108BD9-81ED-4DB2-BD59-A6C34878D82A}">
                    <a16:rowId xmlns:a16="http://schemas.microsoft.com/office/drawing/2014/main" val="10000"/>
                  </a:ext>
                </a:extLst>
              </a:tr>
              <a:tr h="199244">
                <a:tc>
                  <a:txBody>
                    <a:bodyPr/>
                    <a:lstStyle/>
                    <a:p>
                      <a:r>
                        <a:rPr lang="en-US" altLang="zh-CN" sz="1000" dirty="0">
                          <a:latin typeface="微软雅黑" pitchFamily="34" charset="-122"/>
                          <a:ea typeface="微软雅黑" pitchFamily="34" charset="-122"/>
                        </a:rPr>
                        <a:t>Q1</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Q2</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Q3</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Q4</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Q1</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Q2</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Q3</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Q4</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Q1</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Q2</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Q3</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Q4</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Q1</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Q2</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Q3</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Q4</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Q1</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Q2</a:t>
                      </a:r>
                      <a:endParaRPr lang="zh-CN" altLang="en-US" dirty="0">
                        <a:latin typeface="微软雅黑" pitchFamily="34" charset="-122"/>
                        <a:ea typeface="微软雅黑" pitchFamily="34" charset="-122"/>
                      </a:endParaRPr>
                    </a:p>
                  </a:txBody>
                  <a:tcPr/>
                </a:tc>
                <a:tc>
                  <a:txBody>
                    <a:bodyPr/>
                    <a:lstStyle/>
                    <a:p>
                      <a:r>
                        <a:rPr lang="en-US" altLang="zh-CN" sz="1000" dirty="0">
                          <a:latin typeface="微软雅黑" pitchFamily="34" charset="-122"/>
                          <a:ea typeface="微软雅黑" pitchFamily="34" charset="-122"/>
                        </a:rPr>
                        <a:t>Q3</a:t>
                      </a:r>
                      <a:endParaRPr lang="zh-CN" altLang="en-US" sz="1000" dirty="0">
                        <a:latin typeface="微软雅黑" pitchFamily="34" charset="-122"/>
                        <a:ea typeface="微软雅黑"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Q4</a:t>
                      </a:r>
                      <a:endParaRPr lang="zh-CN" altLang="en-US" dirty="0">
                        <a:latin typeface="微软雅黑" pitchFamily="34" charset="-122"/>
                        <a:ea typeface="微软雅黑" pitchFamily="34" charset="-122"/>
                      </a:endParaRPr>
                    </a:p>
                  </a:txBody>
                  <a:tcPr/>
                </a:tc>
                <a:extLst>
                  <a:ext uri="{0D108BD9-81ED-4DB2-BD59-A6C34878D82A}">
                    <a16:rowId xmlns:a16="http://schemas.microsoft.com/office/drawing/2014/main" val="10001"/>
                  </a:ext>
                </a:extLst>
              </a:tr>
            </a:tbl>
          </a:graphicData>
        </a:graphic>
      </p:graphicFrame>
      <p:sp>
        <p:nvSpPr>
          <p:cNvPr id="18509" name="TextBox 138"/>
          <p:cNvSpPr txBox="1">
            <a:spLocks noChangeArrowheads="1"/>
          </p:cNvSpPr>
          <p:nvPr/>
        </p:nvSpPr>
        <p:spPr bwMode="auto">
          <a:xfrm>
            <a:off x="2907099" y="4614136"/>
            <a:ext cx="607859" cy="369332"/>
          </a:xfrm>
          <a:prstGeom prst="rect">
            <a:avLst/>
          </a:prstGeom>
          <a:noFill/>
          <a:ln w="9525">
            <a:noFill/>
            <a:miter lim="800000"/>
            <a:headEnd/>
            <a:tailEnd/>
          </a:ln>
        </p:spPr>
        <p:txBody>
          <a:bodyPr wrap="none">
            <a:spAutoFit/>
          </a:bodyPr>
          <a:lstStyle/>
          <a:p>
            <a:r>
              <a:rPr lang="en-US" altLang="zh-CN" dirty="0"/>
              <a:t>R17</a:t>
            </a:r>
            <a:endParaRPr lang="zh-CN" altLang="en-US" dirty="0"/>
          </a:p>
        </p:txBody>
      </p:sp>
      <p:sp>
        <p:nvSpPr>
          <p:cNvPr id="18511" name="TextBox 145"/>
          <p:cNvSpPr txBox="1">
            <a:spLocks noChangeArrowheads="1"/>
          </p:cNvSpPr>
          <p:nvPr/>
        </p:nvSpPr>
        <p:spPr bwMode="auto">
          <a:xfrm>
            <a:off x="6314543" y="4711738"/>
            <a:ext cx="607859" cy="369332"/>
          </a:xfrm>
          <a:prstGeom prst="rect">
            <a:avLst/>
          </a:prstGeom>
          <a:noFill/>
          <a:ln w="9525">
            <a:noFill/>
            <a:miter lim="800000"/>
            <a:headEnd/>
            <a:tailEnd/>
          </a:ln>
        </p:spPr>
        <p:txBody>
          <a:bodyPr wrap="none">
            <a:spAutoFit/>
          </a:bodyPr>
          <a:lstStyle/>
          <a:p>
            <a:r>
              <a:rPr lang="en-US" altLang="zh-CN" dirty="0"/>
              <a:t>R18</a:t>
            </a:r>
            <a:endParaRPr lang="zh-CN" altLang="en-US" dirty="0"/>
          </a:p>
        </p:txBody>
      </p:sp>
      <p:sp>
        <p:nvSpPr>
          <p:cNvPr id="10" name="矩形 9"/>
          <p:cNvSpPr/>
          <p:nvPr/>
        </p:nvSpPr>
        <p:spPr>
          <a:xfrm>
            <a:off x="214730" y="1758213"/>
            <a:ext cx="10856536" cy="2092881"/>
          </a:xfrm>
          <a:prstGeom prst="rect">
            <a:avLst/>
          </a:prstGeom>
        </p:spPr>
        <p:txBody>
          <a:bodyPr wrap="square">
            <a:spAutoFit/>
          </a:bodyPr>
          <a:lstStyle/>
          <a:p>
            <a:pPr marL="447675" lvl="0" indent="-447675">
              <a:spcBef>
                <a:spcPts val="600"/>
              </a:spcBef>
              <a:buBlip>
                <a:blip r:embed="rId3"/>
              </a:buBlip>
            </a:pPr>
            <a:r>
              <a:rPr lang="en-US" altLang="zh-CN" sz="2400" dirty="0">
                <a:solidFill>
                  <a:prstClr val="black"/>
                </a:solidFill>
                <a:latin typeface="Calibri"/>
                <a:cs typeface="+mn-cs"/>
              </a:rPr>
              <a:t>Rel-18 is for </a:t>
            </a:r>
            <a:r>
              <a:rPr lang="en-US" altLang="zh-CN" sz="2400" dirty="0" smtClean="0">
                <a:solidFill>
                  <a:prstClr val="black"/>
                </a:solidFill>
                <a:latin typeface="Calibri"/>
                <a:cs typeface="+mn-cs"/>
              </a:rPr>
              <a:t>5G-Advanced, </a:t>
            </a:r>
            <a:r>
              <a:rPr lang="en-US" altLang="zh-CN" sz="2400" dirty="0">
                <a:solidFill>
                  <a:prstClr val="black"/>
                </a:solidFill>
                <a:latin typeface="Calibri"/>
                <a:cs typeface="+mn-cs"/>
              </a:rPr>
              <a:t>as the middle point between 5G and 6G thus it is an important Release and deserves a relative long (big) release. </a:t>
            </a:r>
          </a:p>
          <a:p>
            <a:pPr marL="447675" lvl="0" indent="-447675">
              <a:spcBef>
                <a:spcPts val="600"/>
              </a:spcBef>
              <a:buBlip>
                <a:blip r:embed="rId3"/>
              </a:buBlip>
            </a:pPr>
            <a:r>
              <a:rPr lang="en-US" altLang="zh-CN" sz="2400" b="1" dirty="0">
                <a:solidFill>
                  <a:srgbClr val="FF0000"/>
                </a:solidFill>
                <a:latin typeface="Calibri"/>
              </a:rPr>
              <a:t>Proposal 1: </a:t>
            </a:r>
            <a:r>
              <a:rPr lang="en-US" altLang="zh-CN" sz="2400" b="1" dirty="0">
                <a:solidFill>
                  <a:srgbClr val="FF0000"/>
                </a:solidFill>
                <a:latin typeface="Calibri"/>
                <a:cs typeface="+mn-cs"/>
              </a:rPr>
              <a:t>18 months preferred for R18</a:t>
            </a:r>
          </a:p>
          <a:p>
            <a:pPr marL="447675" lvl="0" indent="-447675">
              <a:spcBef>
                <a:spcPts val="600"/>
              </a:spcBef>
              <a:buBlip>
                <a:blip r:embed="rId3"/>
              </a:buBlip>
            </a:pPr>
            <a:r>
              <a:rPr lang="en-US" altLang="en-US" sz="2400" dirty="0">
                <a:solidFill>
                  <a:prstClr val="black"/>
                </a:solidFill>
                <a:latin typeface="Calibri"/>
                <a:cs typeface="+mn-cs"/>
              </a:rPr>
              <a:t>The Rel-18 work in SA2 </a:t>
            </a:r>
            <a:r>
              <a:rPr lang="en-US" altLang="zh-CN" sz="2400" dirty="0">
                <a:solidFill>
                  <a:prstClr val="black"/>
                </a:solidFill>
                <a:latin typeface="Calibri"/>
                <a:cs typeface="+mn-cs"/>
              </a:rPr>
              <a:t>seems </a:t>
            </a:r>
            <a:r>
              <a:rPr lang="en-US" altLang="en-US" sz="2400" dirty="0">
                <a:solidFill>
                  <a:prstClr val="black"/>
                </a:solidFill>
                <a:latin typeface="Calibri"/>
                <a:cs typeface="+mn-cs"/>
              </a:rPr>
              <a:t>to start </a:t>
            </a:r>
            <a:r>
              <a:rPr lang="en-US" altLang="en-US" sz="2400" dirty="0" smtClean="0">
                <a:solidFill>
                  <a:prstClr val="black"/>
                </a:solidFill>
                <a:latin typeface="Calibri"/>
                <a:cs typeface="+mn-cs"/>
              </a:rPr>
              <a:t>not earlier  </a:t>
            </a:r>
            <a:r>
              <a:rPr lang="en-US" altLang="en-US" sz="2400" dirty="0">
                <a:solidFill>
                  <a:prstClr val="black"/>
                </a:solidFill>
                <a:latin typeface="Calibri"/>
                <a:cs typeface="+mn-cs"/>
              </a:rPr>
              <a:t>than Q1 2022, which is </a:t>
            </a:r>
            <a:r>
              <a:rPr lang="en-US" altLang="zh-CN" sz="2400" dirty="0">
                <a:solidFill>
                  <a:prstClr val="black"/>
                </a:solidFill>
                <a:latin typeface="Calibri"/>
                <a:cs typeface="+mn-cs"/>
              </a:rPr>
              <a:t>6 months </a:t>
            </a:r>
            <a:r>
              <a:rPr lang="en-US" altLang="zh-CN" sz="2400" dirty="0" smtClean="0">
                <a:solidFill>
                  <a:prstClr val="black"/>
                </a:solidFill>
                <a:latin typeface="Calibri"/>
                <a:cs typeface="+mn-cs"/>
              </a:rPr>
              <a:t>later </a:t>
            </a:r>
            <a:r>
              <a:rPr lang="en-US" altLang="zh-CN" sz="2400" dirty="0">
                <a:solidFill>
                  <a:prstClr val="black"/>
                </a:solidFill>
                <a:latin typeface="Calibri"/>
                <a:cs typeface="+mn-cs"/>
              </a:rPr>
              <a:t>than expected.  </a:t>
            </a:r>
            <a:endParaRPr lang="en-US" altLang="zh-CN" sz="2000" b="1" dirty="0">
              <a:solidFill>
                <a:srgbClr val="FF0000"/>
              </a:solidFill>
              <a:latin typeface="Calibri"/>
              <a:cs typeface="+mn-cs"/>
            </a:endParaRPr>
          </a:p>
        </p:txBody>
      </p:sp>
      <p:sp>
        <p:nvSpPr>
          <p:cNvPr id="11" name="下箭头 10"/>
          <p:cNvSpPr/>
          <p:nvPr/>
        </p:nvSpPr>
        <p:spPr>
          <a:xfrm>
            <a:off x="4710415" y="4651982"/>
            <a:ext cx="1180407" cy="569777"/>
          </a:xfrm>
          <a:prstGeom prst="downArrow">
            <a:avLst>
              <a:gd name="adj1" fmla="val 50000"/>
              <a:gd name="adj2" fmla="val 608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箭头连接符 12"/>
          <p:cNvCxnSpPr/>
          <p:nvPr/>
        </p:nvCxnSpPr>
        <p:spPr>
          <a:xfrm flipH="1" flipV="1">
            <a:off x="5246371" y="4576729"/>
            <a:ext cx="2988009" cy="7552"/>
          </a:xfrm>
          <a:prstGeom prst="straightConnector1">
            <a:avLst/>
          </a:prstGeom>
          <a:ln w="38100">
            <a:solidFill>
              <a:srgbClr val="00B050"/>
            </a:solidFill>
            <a:prstDash val="solid"/>
            <a:headEnd type="stealth" w="med" len="med"/>
            <a:tailEnd type="diamond"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0" y="172620"/>
            <a:ext cx="11353800" cy="1325563"/>
          </a:xfrm>
        </p:spPr>
        <p:txBody>
          <a:bodyPr/>
          <a:lstStyle/>
          <a:p>
            <a:r>
              <a:rPr lang="en-US" altLang="zh-CN" sz="4000" dirty="0"/>
              <a:t>Considerations for R18 Prioritization in SA2</a:t>
            </a:r>
            <a:endParaRPr lang="zh-CN" altLang="en-US" sz="4000" dirty="0"/>
          </a:p>
        </p:txBody>
      </p:sp>
      <p:sp>
        <p:nvSpPr>
          <p:cNvPr id="26627" name="内容占位符 2"/>
          <p:cNvSpPr>
            <a:spLocks noGrp="1"/>
          </p:cNvSpPr>
          <p:nvPr>
            <p:ph idx="1"/>
          </p:nvPr>
        </p:nvSpPr>
        <p:spPr>
          <a:xfrm>
            <a:off x="226046" y="1777507"/>
            <a:ext cx="11353800" cy="4584603"/>
          </a:xfrm>
        </p:spPr>
        <p:txBody>
          <a:bodyPr/>
          <a:lstStyle/>
          <a:p>
            <a:pPr marL="457200" indent="-457200">
              <a:lnSpc>
                <a:spcPct val="100000"/>
              </a:lnSpc>
              <a:spcBef>
                <a:spcPts val="600"/>
              </a:spcBef>
              <a:spcAft>
                <a:spcPts val="600"/>
              </a:spcAft>
              <a:buFont typeface="+mj-lt"/>
              <a:buAutoNum type="arabicPeriod"/>
            </a:pPr>
            <a:r>
              <a:rPr lang="en-US" altLang="zh-CN" sz="2400" dirty="0" smtClean="0"/>
              <a:t>Prioritize </a:t>
            </a:r>
            <a:r>
              <a:rPr lang="en-US" altLang="zh-CN" sz="2400" dirty="0"/>
              <a:t>real 5G network issues </a:t>
            </a:r>
            <a:r>
              <a:rPr lang="en-US" altLang="zh-CN" sz="2400" b="1" dirty="0"/>
              <a:t>based on deployment feedback from the fields</a:t>
            </a:r>
          </a:p>
          <a:p>
            <a:pPr lvl="1">
              <a:lnSpc>
                <a:spcPct val="100000"/>
              </a:lnSpc>
              <a:spcBef>
                <a:spcPts val="600"/>
              </a:spcBef>
              <a:spcAft>
                <a:spcPts val="600"/>
              </a:spcAft>
              <a:buFont typeface="Arial" panose="020B0604020202020204" pitchFamily="34" charset="0"/>
              <a:buChar char="•"/>
            </a:pPr>
            <a:r>
              <a:rPr lang="en-US" altLang="zh-CN" sz="2000" dirty="0"/>
              <a:t>Key issues shall be well justified real </a:t>
            </a:r>
            <a:r>
              <a:rPr lang="en-US" altLang="zh-CN" sz="2000" dirty="0" smtClean="0"/>
              <a:t>requirements </a:t>
            </a:r>
            <a:r>
              <a:rPr lang="en-US" altLang="zh-CN" sz="2000" dirty="0"/>
              <a:t>and alleviate </a:t>
            </a:r>
            <a:r>
              <a:rPr lang="en-US" altLang="zh-CN" sz="2000" dirty="0" smtClean="0"/>
              <a:t>overlap </a:t>
            </a:r>
            <a:r>
              <a:rPr lang="en-US" altLang="zh-CN" sz="2000" dirty="0"/>
              <a:t>between SIs/WIs</a:t>
            </a:r>
          </a:p>
          <a:p>
            <a:pPr lvl="1">
              <a:lnSpc>
                <a:spcPct val="100000"/>
              </a:lnSpc>
              <a:spcBef>
                <a:spcPts val="600"/>
              </a:spcBef>
              <a:spcAft>
                <a:spcPts val="600"/>
              </a:spcAft>
              <a:buFont typeface="Arial" panose="020B0604020202020204" pitchFamily="34" charset="0"/>
              <a:buChar char="•"/>
            </a:pPr>
            <a:r>
              <a:rPr lang="en-US" altLang="zh-CN" sz="2000" dirty="0"/>
              <a:t>Especially applies to those phase 2/3/Enhancement SIDs</a:t>
            </a:r>
          </a:p>
          <a:p>
            <a:pPr marL="457200" indent="-457200">
              <a:lnSpc>
                <a:spcPct val="100000"/>
              </a:lnSpc>
              <a:spcBef>
                <a:spcPts val="600"/>
              </a:spcBef>
              <a:spcAft>
                <a:spcPts val="600"/>
              </a:spcAft>
              <a:buFont typeface="+mj-lt"/>
              <a:buAutoNum type="arabicPeriod"/>
            </a:pPr>
            <a:r>
              <a:rPr lang="en-US" altLang="zh-CN" sz="2400" dirty="0"/>
              <a:t>Limit total SI/WIs constrained by total SA2 time units</a:t>
            </a:r>
          </a:p>
          <a:p>
            <a:pPr lvl="1">
              <a:lnSpc>
                <a:spcPct val="100000"/>
              </a:lnSpc>
              <a:spcBef>
                <a:spcPts val="600"/>
              </a:spcBef>
              <a:spcAft>
                <a:spcPts val="600"/>
              </a:spcAft>
              <a:buFont typeface="Arial" panose="020B0604020202020204" pitchFamily="34" charset="0"/>
              <a:buChar char="•"/>
            </a:pPr>
            <a:r>
              <a:rPr lang="en-US" altLang="zh-CN" sz="2000" dirty="0"/>
              <a:t>Leave some TUs for later usage for alignment, new requirements etc.</a:t>
            </a:r>
          </a:p>
          <a:p>
            <a:pPr lvl="1">
              <a:lnSpc>
                <a:spcPct val="100000"/>
              </a:lnSpc>
              <a:spcBef>
                <a:spcPts val="600"/>
              </a:spcBef>
              <a:spcAft>
                <a:spcPts val="600"/>
              </a:spcAft>
              <a:buFont typeface="Arial" panose="020B0604020202020204" pitchFamily="34" charset="0"/>
              <a:buChar char="•"/>
            </a:pPr>
            <a:r>
              <a:rPr lang="en-US" altLang="zh-CN" sz="2000" dirty="0"/>
              <a:t>Group objectives into work tasks, provide estimation of TUs for each work task</a:t>
            </a:r>
          </a:p>
          <a:p>
            <a:pPr marL="457200" indent="-457200">
              <a:lnSpc>
                <a:spcPct val="100000"/>
              </a:lnSpc>
              <a:spcBef>
                <a:spcPts val="600"/>
              </a:spcBef>
              <a:spcAft>
                <a:spcPts val="600"/>
              </a:spcAft>
              <a:buFont typeface="+mj-lt"/>
              <a:buAutoNum type="arabicPeriod"/>
            </a:pPr>
            <a:r>
              <a:rPr lang="en-US" altLang="zh-CN" sz="2400" dirty="0"/>
              <a:t>Related SI/WI shall be merged as much as possible</a:t>
            </a:r>
            <a:endParaRPr lang="zh-CN"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Focus areas for SA2 R18  </a:t>
            </a:r>
            <a:endParaRPr lang="en-US" dirty="0"/>
          </a:p>
        </p:txBody>
      </p:sp>
      <p:sp>
        <p:nvSpPr>
          <p:cNvPr id="3" name="内容占位符 2"/>
          <p:cNvSpPr>
            <a:spLocks noGrp="1"/>
          </p:cNvSpPr>
          <p:nvPr>
            <p:ph idx="1"/>
          </p:nvPr>
        </p:nvSpPr>
        <p:spPr>
          <a:xfrm>
            <a:off x="434210" y="1762409"/>
            <a:ext cx="11323580" cy="4351338"/>
          </a:xfrm>
        </p:spPr>
        <p:txBody>
          <a:bodyPr/>
          <a:lstStyle/>
          <a:p>
            <a:pPr marL="228600" lvl="1">
              <a:spcBef>
                <a:spcPts val="1000"/>
              </a:spcBef>
              <a:buClrTx/>
              <a:buFont typeface="Arial" panose="020B0604020202020204" pitchFamily="34" charset="0"/>
              <a:buChar char="•"/>
            </a:pPr>
            <a:r>
              <a:rPr lang="en-US" sz="2800" b="1" dirty="0"/>
              <a:t>Key </a:t>
            </a:r>
            <a:r>
              <a:rPr lang="en-US" sz="2800" b="1" dirty="0" smtClean="0"/>
              <a:t>enhancements </a:t>
            </a:r>
            <a:r>
              <a:rPr lang="en-US" sz="2800" b="1" dirty="0"/>
              <a:t>or new market opportunities:</a:t>
            </a:r>
          </a:p>
          <a:p>
            <a:pPr lvl="1"/>
            <a:r>
              <a:rPr lang="en-US" dirty="0"/>
              <a:t>For example </a:t>
            </a:r>
            <a:r>
              <a:rPr lang="en-US" altLang="zh-CN" dirty="0" err="1"/>
              <a:t>eXR</a:t>
            </a:r>
            <a:r>
              <a:rPr lang="en-US" altLang="zh-CN" dirty="0"/>
              <a:t>, </a:t>
            </a:r>
            <a:r>
              <a:rPr lang="en-US" dirty="0"/>
              <a:t>Support for AI/ML-based Services, address new services using low latency regarding to </a:t>
            </a:r>
            <a:r>
              <a:rPr lang="en-US" dirty="0" err="1"/>
              <a:t>QoS</a:t>
            </a:r>
            <a:endParaRPr lang="en-US" sz="2000" dirty="0"/>
          </a:p>
          <a:p>
            <a:pPr lvl="0">
              <a:lnSpc>
                <a:spcPct val="100000"/>
              </a:lnSpc>
              <a:spcBef>
                <a:spcPct val="0"/>
              </a:spcBef>
              <a:buFont typeface="Arial" panose="020B0604020202020204" pitchFamily="34" charset="0"/>
              <a:buChar char="•"/>
            </a:pPr>
            <a:r>
              <a:rPr lang="en-US" b="1" dirty="0"/>
              <a:t>Complete key aspects of existing features: </a:t>
            </a:r>
            <a:r>
              <a:rPr lang="en-US" sz="2000" dirty="0">
                <a:cs typeface="Arial" charset="0"/>
              </a:rPr>
              <a:t>Deployment of fundamental 5GS capabilities is happening now. These areas need to mature and proposals should be weighted more to real deployment needs vs what we could not finish in earlier Releases. </a:t>
            </a:r>
          </a:p>
          <a:p>
            <a:pPr lvl="1"/>
            <a:r>
              <a:rPr lang="en-US" dirty="0"/>
              <a:t>For example, 5WWC, 5MBS, Proximity Services, Edge Computing.</a:t>
            </a:r>
          </a:p>
          <a:p>
            <a:pPr lvl="1"/>
            <a:r>
              <a:rPr lang="en-US" altLang="zh-CN" dirty="0"/>
              <a:t>Work on the study but with a more focused scope: e.g., </a:t>
            </a:r>
            <a:r>
              <a:rPr lang="en-US" altLang="zh-CN" dirty="0"/>
              <a:t>eNS_ph3, eNA_ph3</a:t>
            </a:r>
            <a:endParaRPr lang="en-US" altLang="zh-CN" strike="sngStrike" dirty="0">
              <a:highlight>
                <a:srgbClr val="FFFF00"/>
              </a:highlight>
            </a:endParaRPr>
          </a:p>
        </p:txBody>
      </p:sp>
    </p:spTree>
    <p:extLst>
      <p:ext uri="{BB962C8B-B14F-4D97-AF65-F5344CB8AC3E}">
        <p14:creationId xmlns:p14="http://schemas.microsoft.com/office/powerpoint/2010/main" val="18982987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TotalTime>
  <Words>365</Words>
  <Application>Microsoft Office PowerPoint</Application>
  <PresentationFormat>宽屏</PresentationFormat>
  <Paragraphs>55</Paragraphs>
  <Slides>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vt:i4>
      </vt:variant>
    </vt:vector>
  </HeadingPairs>
  <TitlesOfParts>
    <vt:vector size="13" baseType="lpstr">
      <vt:lpstr>Arial Unicode MS</vt:lpstr>
      <vt:lpstr>Malgun Gothic</vt:lpstr>
      <vt:lpstr>宋体</vt:lpstr>
      <vt:lpstr>微软雅黑</vt:lpstr>
      <vt:lpstr>Arial</vt:lpstr>
      <vt:lpstr>Calibri</vt:lpstr>
      <vt:lpstr>Calibri Light</vt:lpstr>
      <vt:lpstr>Times New Roman</vt:lpstr>
      <vt:lpstr>Office Theme</vt:lpstr>
      <vt:lpstr>Operator Input on 5G Rel-18 SA Workshop</vt:lpstr>
      <vt:lpstr>R18 Time Plan Consideration</vt:lpstr>
      <vt:lpstr>Considerations for R18 Prioritization in SA2</vt:lpstr>
      <vt:lpstr>Focus areas for SA2 R18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CMCC-2</cp:lastModifiedBy>
  <cp:revision>889</cp:revision>
  <dcterms:created xsi:type="dcterms:W3CDTF">2010-02-05T13:52:04Z</dcterms:created>
  <dcterms:modified xsi:type="dcterms:W3CDTF">2021-09-06T10:07:05Z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1626419048</vt:lpwstr>
  </property>
</Properties>
</file>